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27" autoAdjust="0"/>
    <p:restoredTop sz="90929"/>
  </p:normalViewPr>
  <p:slideViewPr>
    <p:cSldViewPr>
      <p:cViewPr varScale="1">
        <p:scale>
          <a:sx n="89" d="100"/>
          <a:sy n="89" d="100"/>
        </p:scale>
        <p:origin x="-1114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CDBE6-37F7-4E35-B860-45612C9D6FA7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34541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08EBE-0678-416A-98E3-28B20583D0E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14550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BD9D3-7055-4CEC-A333-094825BB30D3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0826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2D9C9-4DA1-4B9C-BACA-C5BF7F766815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0819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000A2-942E-4FAD-BF06-A3570CD77D36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35489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A1AB7-C598-4B4C-AC6A-B3941C72401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527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20440-4C49-4EC8-B85B-5CC4806367A8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9288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C1E88-DCD5-4596-A4EC-32B02DE3F8C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42877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9A121-48C8-41B0-8D55-BCDCF7DC62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5705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231A0-9034-4E8B-A6AD-7E2D205AEA32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0340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C3F9B-A576-4E83-94BB-3EE979109F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6278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fld id="{AD459E3F-DDA5-4D5B-987F-BB8919121F85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FINANCIRANJE delovnih mest v šolskem letu 2016/2017</a:t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- iz lastnih sredstev</a:t>
            </a:r>
            <a:br>
              <a:rPr lang="sl-SI" b="1" dirty="0" smtClean="0"/>
            </a:br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42607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692696"/>
            <a:ext cx="6947421" cy="54033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Vodja šolske prehrane: </a:t>
            </a:r>
          </a:p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0,38 deleža delovnega mesta: </a:t>
            </a:r>
          </a:p>
          <a:p>
            <a:pPr>
              <a:buNone/>
            </a:pPr>
            <a:r>
              <a:rPr lang="sl-SI" sz="1800" b="1" dirty="0" smtClean="0"/>
              <a:t>	+0,10 </a:t>
            </a:r>
            <a:r>
              <a:rPr lang="sl-SI" sz="1800" b="1" dirty="0"/>
              <a:t>deleža DM </a:t>
            </a:r>
            <a:r>
              <a:rPr lang="sl-SI" sz="1800" b="1" dirty="0" smtClean="0"/>
              <a:t>iz LS</a:t>
            </a:r>
          </a:p>
          <a:p>
            <a:pPr>
              <a:buNone/>
            </a:pPr>
            <a:endParaRPr lang="sl-SI" sz="1800" u="sng" dirty="0" smtClean="0">
              <a:solidFill>
                <a:srgbClr val="FF0000"/>
              </a:solidFill>
            </a:endParaRPr>
          </a:p>
          <a:p>
            <a:r>
              <a:rPr lang="sl-SI" sz="2000" u="sng" dirty="0" smtClean="0">
                <a:solidFill>
                  <a:srgbClr val="FF0000"/>
                </a:solidFill>
              </a:rPr>
              <a:t>SKUPAJ</a:t>
            </a:r>
            <a:endParaRPr lang="sl-SI" sz="2000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 0,38 </a:t>
            </a:r>
            <a:r>
              <a:rPr lang="sl-SI" sz="2000" dirty="0">
                <a:solidFill>
                  <a:srgbClr val="FF0000"/>
                </a:solidFill>
              </a:rPr>
              <a:t>LS </a:t>
            </a:r>
            <a:r>
              <a:rPr lang="sl-SI" sz="2000" dirty="0" smtClean="0"/>
              <a:t>+0,28 MIZŠ </a:t>
            </a:r>
            <a:r>
              <a:rPr lang="sl-SI" sz="2000" dirty="0"/>
              <a:t>= skupaj </a:t>
            </a:r>
            <a:r>
              <a:rPr lang="sl-SI" sz="2000" dirty="0" smtClean="0"/>
              <a:t>0,66 deleža DM</a:t>
            </a:r>
          </a:p>
          <a:p>
            <a:pPr marL="0" indent="0">
              <a:buNone/>
            </a:pPr>
            <a:endParaRPr lang="sl-SI" sz="1800" dirty="0"/>
          </a:p>
          <a:p>
            <a:pPr>
              <a:buNone/>
            </a:pPr>
            <a:endParaRPr lang="sl-SI" sz="1800" u="sng" dirty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6505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MATIČNA ŠOLA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 smtClean="0"/>
              <a:t>- Iz lastnih sredstev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2,44 deleža delovnega mesta:</a:t>
            </a:r>
          </a:p>
          <a:p>
            <a:pPr>
              <a:buNone/>
            </a:pPr>
            <a:r>
              <a:rPr lang="sl-SI" sz="1600" dirty="0" smtClean="0"/>
              <a:t>	</a:t>
            </a:r>
            <a:r>
              <a:rPr lang="sl-SI" sz="1600" b="1" dirty="0" smtClean="0"/>
              <a:t>+0,50 deleža DM nova zaposlitev; -0,09 deleža delovnega mesta manj iz LS kot v šol.l. 2015/16, ker je za 0,09 večji delež MIZŠ; ostalo je prerazporeditev)</a:t>
            </a:r>
          </a:p>
          <a:p>
            <a:pPr>
              <a:buNone/>
            </a:pPr>
            <a:endParaRPr lang="sl-SI" sz="16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2,44 LS </a:t>
            </a:r>
            <a:r>
              <a:rPr lang="sl-SI" sz="2000" dirty="0" smtClean="0"/>
              <a:t>+1,56 MIZŠ + 1,50 Občina = skupaj 5,5 oseb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74016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VIŠNJA GORA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/>
              <a:t>- Iz lastnih sredstev</a:t>
            </a:r>
          </a:p>
          <a:p>
            <a:pPr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1,90 deleža delovnega mesta:</a:t>
            </a:r>
          </a:p>
          <a:p>
            <a:pPr>
              <a:buNone/>
            </a:pPr>
            <a:r>
              <a:rPr lang="sl-SI" sz="1600" dirty="0" smtClean="0"/>
              <a:t>	</a:t>
            </a:r>
            <a:r>
              <a:rPr lang="sl-SI" sz="1600" b="1" dirty="0" smtClean="0"/>
              <a:t>-0,03 </a:t>
            </a:r>
            <a:r>
              <a:rPr lang="sl-SI" sz="1600" b="1" dirty="0"/>
              <a:t>deleža delovnega mesta </a:t>
            </a:r>
            <a:r>
              <a:rPr lang="sl-SI" sz="1600" b="1" dirty="0" smtClean="0"/>
              <a:t>manj iz LS kot </a:t>
            </a:r>
            <a:r>
              <a:rPr lang="sl-SI" sz="1600" b="1" dirty="0"/>
              <a:t>v šol.l. </a:t>
            </a:r>
            <a:r>
              <a:rPr lang="sl-SI" sz="1600" b="1" dirty="0" smtClean="0"/>
              <a:t>2015/16, ker je za 0,03 večji delež MIZŠ</a:t>
            </a:r>
            <a:endParaRPr lang="sl-SI" sz="1600" b="1" dirty="0"/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1,90 LS +</a:t>
            </a:r>
            <a:r>
              <a:rPr lang="sl-SI" sz="2000" dirty="0" smtClean="0"/>
              <a:t>0,60 MIZŠ = skupaj 2,5 osebi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6695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548680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KRKA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 smtClean="0"/>
              <a:t>- Iz lastnih sredstev</a:t>
            </a:r>
            <a:r>
              <a:rPr lang="sl-SI" sz="2000" dirty="0"/>
              <a:t>	</a:t>
            </a:r>
            <a:endParaRPr lang="sl-SI" sz="2000" dirty="0" smtClean="0"/>
          </a:p>
          <a:p>
            <a:pPr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1,05 deleža delovnega mesta:</a:t>
            </a:r>
          </a:p>
          <a:p>
            <a:pPr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1600" dirty="0" smtClean="0"/>
              <a:t>(-</a:t>
            </a:r>
            <a:r>
              <a:rPr lang="sl-SI" sz="1600" b="1" dirty="0" smtClean="0"/>
              <a:t>0,03 </a:t>
            </a:r>
            <a:r>
              <a:rPr lang="sl-SI" sz="1600" b="1" dirty="0"/>
              <a:t>deleža delovnega mesta </a:t>
            </a:r>
            <a:r>
              <a:rPr lang="sl-SI" sz="1600" dirty="0"/>
              <a:t>manj iz LS kot v šol.l. 2015/16, ker je za 0,03 večji delež </a:t>
            </a:r>
            <a:r>
              <a:rPr lang="sl-SI" sz="1600" dirty="0" smtClean="0"/>
              <a:t>MIZŠ; ostalo je prerazporeditev) </a:t>
            </a:r>
          </a:p>
          <a:p>
            <a:pPr>
              <a:buNone/>
            </a:pPr>
            <a:endParaRPr lang="sl-SI" sz="1600" b="1" dirty="0"/>
          </a:p>
          <a:p>
            <a:pPr>
              <a:buNone/>
            </a:pPr>
            <a:r>
              <a:rPr lang="sl-SI" sz="1600" b="1" dirty="0" smtClean="0"/>
              <a:t>	+0,10 Vrtec </a:t>
            </a:r>
            <a:r>
              <a:rPr lang="sl-SI" sz="1600" dirty="0" smtClean="0"/>
              <a:t>= </a:t>
            </a:r>
            <a:r>
              <a:rPr lang="sl-SI" sz="1600" b="1" dirty="0" smtClean="0"/>
              <a:t>0,10 deleža delovnega mesta več kot v šol. l. 2015/16 </a:t>
            </a:r>
            <a:r>
              <a:rPr lang="sl-SI" sz="1600" b="1" dirty="0" smtClean="0">
                <a:solidFill>
                  <a:srgbClr val="FF33CC"/>
                </a:solidFill>
              </a:rPr>
              <a:t>NOVO</a:t>
            </a:r>
            <a:r>
              <a:rPr lang="sl-SI" sz="1600" b="1" dirty="0" smtClean="0"/>
              <a:t> </a:t>
            </a:r>
            <a:r>
              <a:rPr lang="sl-SI" sz="1600" dirty="0" smtClean="0"/>
              <a:t>)  </a:t>
            </a: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KUHARICA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1,05 LS </a:t>
            </a:r>
            <a:r>
              <a:rPr lang="sl-SI" sz="2000" dirty="0" smtClean="0">
                <a:solidFill>
                  <a:schemeClr val="accent4"/>
                </a:solidFill>
              </a:rPr>
              <a:t>+ </a:t>
            </a:r>
            <a:r>
              <a:rPr lang="sl-SI" sz="2000" dirty="0" smtClean="0"/>
              <a:t>1,80 Vrtec = skupaj 2,85 osebe</a:t>
            </a:r>
          </a:p>
          <a:p>
            <a:pPr>
              <a:buNone/>
            </a:pPr>
            <a:r>
              <a:rPr lang="sl-SI" sz="2000" dirty="0"/>
              <a:t> </a:t>
            </a:r>
            <a:r>
              <a:rPr lang="sl-SI" sz="2000" dirty="0" smtClean="0"/>
              <a:t>   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92704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043608" y="548680"/>
            <a:ext cx="7776864" cy="5475312"/>
          </a:xfrm>
        </p:spPr>
        <p:txBody>
          <a:bodyPr/>
          <a:lstStyle/>
          <a:p>
            <a:r>
              <a:rPr lang="sl-SI" b="1" u="sng" dirty="0" smtClean="0"/>
              <a:t>Podružnična šola ZAGRADEC</a:t>
            </a:r>
          </a:p>
          <a:p>
            <a:pPr>
              <a:buNone/>
            </a:pPr>
            <a:endParaRPr lang="sl-SI" sz="2000" dirty="0" smtClean="0"/>
          </a:p>
          <a:p>
            <a:pPr>
              <a:buNone/>
            </a:pPr>
            <a:r>
              <a:rPr lang="sl-SI" sz="2000" dirty="0" smtClean="0"/>
              <a:t>- Iz lastnih sredstev</a:t>
            </a:r>
            <a:r>
              <a:rPr lang="sl-SI" sz="2000" dirty="0"/>
              <a:t>	</a:t>
            </a:r>
            <a:endParaRPr lang="sl-SI" sz="2000" dirty="0" smtClean="0"/>
          </a:p>
          <a:p>
            <a:pPr>
              <a:buNone/>
            </a:pPr>
            <a:r>
              <a:rPr lang="sl-SI" sz="2400" u="sng" dirty="0" smtClean="0">
                <a:solidFill>
                  <a:srgbClr val="FF0000"/>
                </a:solidFill>
              </a:rPr>
              <a:t>0,91 deleža delovnega mesta:</a:t>
            </a:r>
          </a:p>
          <a:p>
            <a:pPr>
              <a:buNone/>
            </a:pPr>
            <a:r>
              <a:rPr lang="sl-SI" sz="1600" dirty="0" smtClean="0"/>
              <a:t>  </a:t>
            </a:r>
            <a:r>
              <a:rPr lang="sl-SI" sz="1600" b="1" dirty="0"/>
              <a:t>-</a:t>
            </a:r>
            <a:r>
              <a:rPr lang="sl-SI" sz="1600" b="1" dirty="0" smtClean="0"/>
              <a:t>0,02 </a:t>
            </a:r>
            <a:r>
              <a:rPr lang="sl-SI" sz="1600" b="1" dirty="0"/>
              <a:t>deleža delovnega mesta manj iz LS kot v šol.l. 2015/16, ker je za </a:t>
            </a:r>
            <a:r>
              <a:rPr lang="sl-SI" sz="1600" b="1" dirty="0" smtClean="0"/>
              <a:t>0,02 </a:t>
            </a:r>
            <a:r>
              <a:rPr lang="sl-SI" sz="1600" b="1" dirty="0"/>
              <a:t>večji delež MIZŠ</a:t>
            </a:r>
          </a:p>
          <a:p>
            <a:pPr>
              <a:buNone/>
            </a:pPr>
            <a:endParaRPr lang="sl-SI" sz="1600" dirty="0" smtClean="0"/>
          </a:p>
          <a:p>
            <a:pPr>
              <a:buNone/>
            </a:pPr>
            <a:endParaRPr lang="sl-SI" sz="1600" dirty="0" smtClean="0">
              <a:solidFill>
                <a:srgbClr val="FF33CC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0,91 LS </a:t>
            </a:r>
            <a:r>
              <a:rPr lang="sl-SI" sz="2000" dirty="0" smtClean="0"/>
              <a:t>+0,46 MIZŠ + 1,13 Občina + 1,30 Vrtec) =  skupaj 3,80 </a:t>
            </a:r>
            <a:r>
              <a:rPr lang="sl-SI" sz="2000" dirty="0" smtClean="0"/>
              <a:t>osebe</a:t>
            </a:r>
          </a:p>
          <a:p>
            <a:pPr marL="0" indent="0">
              <a:buNone/>
            </a:pPr>
            <a:endParaRPr lang="sl-SI" sz="2000" dirty="0" smtClean="0">
              <a:solidFill>
                <a:srgbClr val="FF0000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l-SI" sz="2000" dirty="0">
                <a:solidFill>
                  <a:srgbClr val="FF0000"/>
                </a:solidFill>
              </a:rPr>
              <a:t> </a:t>
            </a:r>
            <a:r>
              <a:rPr lang="sl-SI" sz="2000" dirty="0" smtClean="0">
                <a:solidFill>
                  <a:srgbClr val="FF0000"/>
                </a:solidFill>
              </a:rPr>
              <a:t> </a:t>
            </a:r>
            <a:r>
              <a:rPr lang="sl-SI" sz="2000" u="sng" dirty="0" smtClean="0">
                <a:solidFill>
                  <a:srgbClr val="FF0000"/>
                </a:solidFill>
              </a:rPr>
              <a:t>ČISTILEC</a:t>
            </a:r>
            <a:endParaRPr lang="sl-SI" sz="2000" u="sng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sl-SI" sz="2000" dirty="0" smtClean="0"/>
              <a:t>0,50 Občina =  skupaj 0,50 osebe</a:t>
            </a: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83652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475656" y="1340768"/>
            <a:ext cx="6768752" cy="4755232"/>
          </a:xfrm>
        </p:spPr>
        <p:txBody>
          <a:bodyPr/>
          <a:lstStyle/>
          <a:p>
            <a:r>
              <a:rPr lang="sl-SI" dirty="0" smtClean="0"/>
              <a:t>Iz lastnih sredstev se bo v šolskem letu 2016017 skupaj financiralo:</a:t>
            </a:r>
          </a:p>
          <a:p>
            <a:pPr marL="0" indent="0">
              <a:buNone/>
            </a:pP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u="sng" dirty="0" smtClean="0">
                <a:solidFill>
                  <a:srgbClr val="FF0000"/>
                </a:solidFill>
              </a:rPr>
              <a:t>6,68 deleža delovnega mesta</a:t>
            </a:r>
          </a:p>
          <a:p>
            <a:endParaRPr lang="sl-SI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b="1" u="sng" dirty="0" smtClean="0"/>
              <a:t>(</a:t>
            </a:r>
            <a:r>
              <a:rPr lang="sl-SI" sz="2000" b="1" u="sng" dirty="0" smtClean="0"/>
              <a:t>0,43 deleža delovnega mesta več kot  v šol. </a:t>
            </a:r>
            <a:r>
              <a:rPr lang="sl-SI" sz="2000" b="1" u="sng" dirty="0" smtClean="0"/>
              <a:t>l. 2016/17</a:t>
            </a:r>
            <a:r>
              <a:rPr lang="sl-SI" sz="2000" b="1" u="sng" dirty="0" smtClean="0"/>
              <a:t>)</a:t>
            </a:r>
          </a:p>
          <a:p>
            <a:pPr marL="0" indent="0">
              <a:buNone/>
            </a:pPr>
            <a:endParaRPr lang="sl-SI" u="sng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89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 Profile-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Flower Profile-P</Template>
  <TotalTime>6</TotalTime>
  <Words>63</Words>
  <Application>Microsoft Office PowerPoint</Application>
  <PresentationFormat>Diaprojekcija na zaslonu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7</vt:i4>
      </vt:variant>
    </vt:vector>
  </HeadingPairs>
  <TitlesOfParts>
    <vt:vector size="8" baseType="lpstr">
      <vt:lpstr>Flower Profile-P</vt:lpstr>
      <vt:lpstr> FINANCIRANJE delovnih mest v šolskem letu 2016/2017  - iz lastnih sredstev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3</cp:revision>
  <dcterms:created xsi:type="dcterms:W3CDTF">2016-09-29T06:54:30Z</dcterms:created>
  <dcterms:modified xsi:type="dcterms:W3CDTF">2016-09-29T07:04:36Z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Flower Profile</vt:lpwstr>
  </property>
  <property fmtid="{D5CDD505-2E9C-101B-9397-08002B2CF9AE}" pid="3" name="Style">
    <vt:lpwstr>P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